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21F0F-0DC3-C94D-AE5A-BAD2EF89B499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8AFC4-AAA6-7B48-84C2-4CCDB2A49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93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9AD3-644F-B444-8EE7-7554F75625B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117-51AA-244C-A93C-3E6CBB71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0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9AD3-644F-B444-8EE7-7554F75625B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117-51AA-244C-A93C-3E6CBB71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5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9AD3-644F-B444-8EE7-7554F75625B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117-51AA-244C-A93C-3E6CBB71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7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9AD3-644F-B444-8EE7-7554F75625B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117-51AA-244C-A93C-3E6CBB71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9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9AD3-644F-B444-8EE7-7554F75625B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117-51AA-244C-A93C-3E6CBB71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2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9AD3-644F-B444-8EE7-7554F75625B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117-51AA-244C-A93C-3E6CBB71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5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9AD3-644F-B444-8EE7-7554F75625B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117-51AA-244C-A93C-3E6CBB71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8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9AD3-644F-B444-8EE7-7554F75625B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117-51AA-244C-A93C-3E6CBB71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5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9AD3-644F-B444-8EE7-7554F75625B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117-51AA-244C-A93C-3E6CBB71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4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9AD3-644F-B444-8EE7-7554F75625B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117-51AA-244C-A93C-3E6CBB71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9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9AD3-644F-B444-8EE7-7554F75625B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117-51AA-244C-A93C-3E6CBB71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19AD3-644F-B444-8EE7-7554F75625B4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C4117-51AA-244C-A93C-3E6CBB717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3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Reproduction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Reproduction in which a new organism is produced from one organism</a:t>
            </a:r>
            <a:endParaRPr lang="en-US" sz="3600" dirty="0"/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411" r="-554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34088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mathematical Chance that something will happen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3904055"/>
              </p:ext>
            </p:extLst>
          </p:nvPr>
        </p:nvGraphicFramePr>
        <p:xfrm>
          <a:off x="4648200" y="1600200"/>
          <a:ext cx="4038600" cy="2979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6200"/>
                <a:gridCol w="1346200"/>
                <a:gridCol w="1346200"/>
              </a:tblGrid>
              <a:tr h="993085">
                <a:tc>
                  <a:txBody>
                    <a:bodyPr/>
                    <a:lstStyle/>
                    <a:p>
                      <a:r>
                        <a:rPr lang="en-US" dirty="0" smtClean="0"/>
                        <a:t>Parents</a:t>
                      </a:r>
                    </a:p>
                    <a:p>
                      <a:r>
                        <a:rPr lang="en-US" dirty="0" smtClean="0"/>
                        <a:t>Genotypes</a:t>
                      </a:r>
                    </a:p>
                    <a:p>
                      <a:r>
                        <a:rPr lang="en-US" b="0" i="0" dirty="0" smtClean="0">
                          <a:latin typeface="Wingdings"/>
                          <a:ea typeface="Wingdings"/>
                          <a:cs typeface="Wingdings"/>
                        </a:rPr>
                        <a:t>   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8000"/>
                          </a:solidFill>
                        </a:rPr>
                        <a:t>G</a:t>
                      </a:r>
                      <a:endParaRPr lang="en-US" sz="36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00FF"/>
                          </a:solidFill>
                        </a:rPr>
                        <a:t>g</a:t>
                      </a:r>
                      <a:endParaRPr lang="en-US" sz="3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9930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8000"/>
                          </a:solidFill>
                        </a:rPr>
                        <a:t>G</a:t>
                      </a:r>
                      <a:endParaRPr lang="en-US" sz="36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8000"/>
                          </a:solidFill>
                        </a:rPr>
                        <a:t>GG</a:t>
                      </a:r>
                      <a:endParaRPr lang="en-US" sz="36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008000"/>
                          </a:solidFill>
                        </a:rPr>
                        <a:t>Gg</a:t>
                      </a:r>
                      <a:endParaRPr lang="en-US" sz="36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9930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00FF"/>
                          </a:solidFill>
                        </a:rPr>
                        <a:t>g</a:t>
                      </a:r>
                      <a:endParaRPr lang="en-US" sz="3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008000"/>
                          </a:solidFill>
                        </a:rPr>
                        <a:t>Gg</a:t>
                      </a:r>
                      <a:endParaRPr lang="en-US" sz="36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0000FF"/>
                          </a:solidFill>
                        </a:rPr>
                        <a:t>gg</a:t>
                      </a:r>
                      <a:endParaRPr lang="en-US" sz="3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48200" y="4812004"/>
            <a:ext cx="309420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¼ GG=25%</a:t>
            </a:r>
          </a:p>
          <a:p>
            <a:r>
              <a:rPr lang="en-US" sz="3600" dirty="0" smtClean="0"/>
              <a:t>½ </a:t>
            </a:r>
            <a:r>
              <a:rPr lang="en-US" sz="3600" dirty="0" err="1" smtClean="0"/>
              <a:t>Gg</a:t>
            </a:r>
            <a:r>
              <a:rPr lang="en-US" sz="3600" dirty="0" smtClean="0"/>
              <a:t>=50%</a:t>
            </a:r>
          </a:p>
          <a:p>
            <a:r>
              <a:rPr lang="en-US" sz="3600" dirty="0" smtClean="0"/>
              <a:t>¼ </a:t>
            </a:r>
            <a:r>
              <a:rPr lang="en-US" sz="3600" dirty="0" err="1" smtClean="0"/>
              <a:t>gg</a:t>
            </a:r>
            <a:r>
              <a:rPr lang="en-US" sz="3600" dirty="0" smtClean="0"/>
              <a:t>=25%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7170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way to organize possible offspring combinations</a:t>
            </a:r>
            <a:endParaRPr lang="en-US" sz="3600" dirty="0"/>
          </a:p>
        </p:txBody>
      </p:sp>
      <p:pic>
        <p:nvPicPr>
          <p:cNvPr id="5" name="Content Placeholder 4" descr="images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256" b="-202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69258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Makes body cells</a:t>
            </a:r>
          </a:p>
          <a:p>
            <a:r>
              <a:rPr lang="en-US" sz="3600" dirty="0" smtClean="0"/>
              <a:t>Occurs in both plants and animals</a:t>
            </a:r>
          </a:p>
          <a:p>
            <a:r>
              <a:rPr lang="en-US" sz="3600" dirty="0" smtClean="0"/>
              <a:t>Has 4 steps in cell division</a:t>
            </a:r>
            <a:endParaRPr lang="en-US" sz="3600" dirty="0"/>
          </a:p>
        </p:txBody>
      </p:sp>
      <p:pic>
        <p:nvPicPr>
          <p:cNvPr id="5" name="Content Placeholder 4" descr="mitosis5_1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924" r="-169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01998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627" y="741728"/>
            <a:ext cx="4632363" cy="5384435"/>
          </a:xfrm>
        </p:spPr>
        <p:txBody>
          <a:bodyPr>
            <a:noAutofit/>
          </a:bodyPr>
          <a:lstStyle/>
          <a:p>
            <a:r>
              <a:rPr lang="en-US" sz="3600" dirty="0" smtClean="0"/>
              <a:t>Makes sex cells</a:t>
            </a:r>
          </a:p>
          <a:p>
            <a:r>
              <a:rPr lang="en-US" sz="3600" dirty="0" smtClean="0"/>
              <a:t>Produces new cells with each having half (1/2) as many chromosomes as the original cell</a:t>
            </a:r>
          </a:p>
          <a:p>
            <a:r>
              <a:rPr lang="en-US" sz="3600" dirty="0" smtClean="0"/>
              <a:t>Occurs in both plants and animals</a:t>
            </a:r>
          </a:p>
          <a:p>
            <a:r>
              <a:rPr lang="en-US" sz="3600" dirty="0" smtClean="0"/>
              <a:t>Has 8 steps in cell division</a:t>
            </a:r>
            <a:endParaRPr lang="en-US" sz="3600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097" b="-250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9369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Structures </a:t>
            </a:r>
            <a:r>
              <a:rPr lang="en-US" sz="3600" dirty="0"/>
              <a:t>in the nucleus that contain hereditary material</a:t>
            </a:r>
          </a:p>
          <a:p>
            <a:endParaRPr lang="en-US" sz="3600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528" b="-305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0710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Coded </a:t>
            </a:r>
            <a:r>
              <a:rPr lang="en-US" sz="3600" dirty="0"/>
              <a:t>instructions that control cell activity</a:t>
            </a:r>
          </a:p>
          <a:p>
            <a:endParaRPr lang="en-US" sz="3600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79" r="-400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2244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Segment of DNA on a chromosome</a:t>
            </a:r>
            <a:endParaRPr lang="en-US" sz="3600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1715" b="-617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45290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nucleic acid which carries the code for making proteins from the nucleus to the ribosomes</a:t>
            </a:r>
            <a:endParaRPr lang="en-US" sz="3600" dirty="0"/>
          </a:p>
        </p:txBody>
      </p:sp>
      <p:pic>
        <p:nvPicPr>
          <p:cNvPr id="5" name="Content Placeholder 4" descr="DNA-RNA-Purification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34" b="-60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00745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Reproduction in which a new organism is produced when sex cells combine</a:t>
            </a:r>
            <a:endParaRPr lang="en-US" sz="3600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671" r="-296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51532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Geno</a:t>
            </a:r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entire </a:t>
            </a:r>
            <a:r>
              <a:rPr lang="en-US" sz="3600" b="1" u="sng" dirty="0" smtClean="0"/>
              <a:t>gene</a:t>
            </a:r>
            <a:r>
              <a:rPr lang="en-US" sz="3600" dirty="0" smtClean="0"/>
              <a:t>tic makeup of an organism</a:t>
            </a:r>
          </a:p>
          <a:p>
            <a:r>
              <a:rPr lang="en-US" sz="3600" dirty="0" smtClean="0"/>
              <a:t>GG, </a:t>
            </a:r>
            <a:r>
              <a:rPr lang="en-US" sz="3600" dirty="0" err="1" smtClean="0"/>
              <a:t>Gg</a:t>
            </a:r>
            <a:r>
              <a:rPr lang="en-US" sz="3600" dirty="0" smtClean="0"/>
              <a:t>, </a:t>
            </a:r>
            <a:r>
              <a:rPr lang="en-US" sz="3600" dirty="0" err="1" smtClean="0"/>
              <a:t>gg</a:t>
            </a:r>
            <a:endParaRPr lang="en-US" sz="3600" dirty="0"/>
          </a:p>
        </p:txBody>
      </p:sp>
      <p:pic>
        <p:nvPicPr>
          <p:cNvPr id="5" name="Content Placeholder 4" descr="images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521" b="-21521"/>
          <a:stretch>
            <a:fillRect/>
          </a:stretch>
        </p:blipFill>
        <p:spPr/>
      </p:pic>
      <p:sp>
        <p:nvSpPr>
          <p:cNvPr id="6" name="Up Arrow 5"/>
          <p:cNvSpPr/>
          <p:nvPr/>
        </p:nvSpPr>
        <p:spPr>
          <a:xfrm>
            <a:off x="6581891" y="5159639"/>
            <a:ext cx="715423" cy="918270"/>
          </a:xfrm>
          <a:prstGeom prst="upArrow">
            <a:avLst>
              <a:gd name="adj1" fmla="val 50000"/>
              <a:gd name="adj2" fmla="val 42710"/>
            </a:avLst>
          </a:prstGeom>
        </p:spPr>
        <p:txBody>
          <a:bodyPr wrap="square">
            <a:spAutoFit/>
          </a:bodyPr>
          <a:lstStyle/>
          <a:p>
            <a:r>
              <a:rPr lang="en-US" sz="4400" b="0" i="0" dirty="0" smtClean="0">
                <a:latin typeface="Wingdings"/>
                <a:ea typeface="Wingdings"/>
                <a:cs typeface="Wingdings"/>
              </a:rPr>
              <a:t>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34980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When one trait is not completely dominant over another</a:t>
            </a:r>
            <a:endParaRPr lang="en-US" sz="3600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455" b="-18455"/>
          <a:stretch>
            <a:fillRect/>
          </a:stretch>
        </p:blipFill>
        <p:spPr/>
      </p:pic>
      <p:sp>
        <p:nvSpPr>
          <p:cNvPr id="6" name="Rectangle 5"/>
          <p:cNvSpPr/>
          <p:nvPr/>
        </p:nvSpPr>
        <p:spPr>
          <a:xfrm>
            <a:off x="7075238" y="4912873"/>
            <a:ext cx="6874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0" i="0" dirty="0" smtClean="0">
                <a:latin typeface="Wingdings"/>
                <a:ea typeface="Wingdings"/>
                <a:cs typeface="Wingdings"/>
              </a:rPr>
              <a:t>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68492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Pheno</a:t>
            </a:r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31913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 organism’s appearance</a:t>
            </a:r>
          </a:p>
          <a:p>
            <a:r>
              <a:rPr lang="en-US" sz="3600" b="1" u="sng" dirty="0" smtClean="0"/>
              <a:t>Phys</a:t>
            </a:r>
            <a:r>
              <a:rPr lang="en-US" sz="3600" dirty="0" smtClean="0"/>
              <a:t>ical Features</a:t>
            </a:r>
          </a:p>
          <a:p>
            <a:r>
              <a:rPr lang="en-US" sz="3600" dirty="0" smtClean="0"/>
              <a:t>Green, White</a:t>
            </a:r>
            <a:endParaRPr lang="en-US" sz="3600" dirty="0"/>
          </a:p>
        </p:txBody>
      </p:sp>
      <p:pic>
        <p:nvPicPr>
          <p:cNvPr id="5" name="Content Placeholder 4" descr="images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521" b="-21521"/>
          <a:stretch>
            <a:fillRect/>
          </a:stretch>
        </p:blipFill>
        <p:spPr/>
      </p:pic>
      <p:sp>
        <p:nvSpPr>
          <p:cNvPr id="6" name="Rectangle 5"/>
          <p:cNvSpPr/>
          <p:nvPr/>
        </p:nvSpPr>
        <p:spPr>
          <a:xfrm>
            <a:off x="7227555" y="5182891"/>
            <a:ext cx="5960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smtClean="0">
                <a:latin typeface="Wingdings"/>
                <a:ea typeface="Wingdings"/>
                <a:cs typeface="Wingdings"/>
              </a:rPr>
              <a:t>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8090738" y="5182891"/>
            <a:ext cx="5960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smtClean="0">
                <a:latin typeface="Wingdings"/>
                <a:ea typeface="Wingdings"/>
                <a:cs typeface="Wingdings"/>
              </a:rPr>
              <a:t>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4105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199</Words>
  <Application>Microsoft Macintosh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Asexual Reproduction</vt:lpstr>
      <vt:lpstr>Chromosome</vt:lpstr>
      <vt:lpstr>DNA</vt:lpstr>
      <vt:lpstr>Gene</vt:lpstr>
      <vt:lpstr>RNA</vt:lpstr>
      <vt:lpstr>Sexual Reproduction</vt:lpstr>
      <vt:lpstr>Genotype</vt:lpstr>
      <vt:lpstr>Incomplete Dominance</vt:lpstr>
      <vt:lpstr>Phenotype</vt:lpstr>
      <vt:lpstr>Probability</vt:lpstr>
      <vt:lpstr>Punnett Square</vt:lpstr>
      <vt:lpstr>Mitosis</vt:lpstr>
      <vt:lpstr>Meiosis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Asexual</dc:title>
  <dc:creator>Rachel Huntoon</dc:creator>
  <cp:lastModifiedBy>Rachel Huntoon</cp:lastModifiedBy>
  <cp:revision>9</cp:revision>
  <cp:lastPrinted>2014-11-06T19:24:36Z</cp:lastPrinted>
  <dcterms:created xsi:type="dcterms:W3CDTF">2014-10-08T18:35:29Z</dcterms:created>
  <dcterms:modified xsi:type="dcterms:W3CDTF">2014-11-06T19:31:32Z</dcterms:modified>
</cp:coreProperties>
</file>